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8" autoAdjust="0"/>
    <p:restoredTop sz="94660"/>
  </p:normalViewPr>
  <p:slideViewPr>
    <p:cSldViewPr snapToGrid="0">
      <p:cViewPr varScale="1">
        <p:scale>
          <a:sx n="87" d="100"/>
          <a:sy n="87" d="100"/>
        </p:scale>
        <p:origin x="58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AE06E-1696-47AD-B16E-023A655D1CC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 U I E 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B64B5-CCA9-4EA4-B595-BED034DB46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515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46E1-CBC9-4355-8127-5AAD61CA8D4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 U I E 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ABE6C-722E-4BD4-80CF-A423DFA79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39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ABE6C-722E-4BD4-80CF-A423DFA7946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6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ABE6C-722E-4BD4-80CF-A423DFA7946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05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ABE6C-722E-4BD4-80CF-A423DFA794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4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795-8206-48B0-B8F6-AF3A00BE057D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ED48-01F0-4FFC-B429-1EE8193BBCF0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56E1-6DA6-4C92-9806-99DA9D28F2A8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6BEF-D90D-4A17-98C3-EEEDCD5788C7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94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2D18-DCF4-4620-8ECE-34B022324722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2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351C-ABFF-4188-8B46-C1CCC6A76D3E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387E-DC5F-4731-8CD7-F73C95A03883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0B65-96F7-4D36-AFD4-44F441BC3B6D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8CDD-48A6-477D-B18C-8E7F5B9CF9CD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F1B2-43BD-42C4-B853-7DEFE22E7A32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2686-CD97-4BD2-A96B-D3E3ECBC782C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26C-2829-4598-B4BF-44326C18AFB3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D8EA-B2A1-42F1-9111-39D24B55ABE0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5A6146-8E52-47F5-8F23-386366F4441B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1074821" y="3577389"/>
            <a:ext cx="513347" cy="32806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2273" y="3818021"/>
            <a:ext cx="3339181" cy="1371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MONEEBA </a:t>
            </a:r>
            <a:r>
              <a:rPr lang="en-US" sz="3200" b="1" dirty="0" err="1" smtClean="0"/>
              <a:t>Iftikhar</a:t>
            </a:r>
            <a:r>
              <a:rPr lang="en-US" sz="3200" b="1" smtClean="0"/>
              <a:t> 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573055" y="1709581"/>
            <a:ext cx="7728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ADVERTISING AGENCY</a:t>
            </a:r>
            <a:endParaRPr lang="en-US" sz="5400" b="1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55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527" y="1952790"/>
            <a:ext cx="8825659" cy="19812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AGENCY - TYPES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630172" y="2752890"/>
            <a:ext cx="8825659" cy="23622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FULL SERVICE AGENCIES.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CREATIVE </a:t>
            </a: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BOUTIQUES.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 HOUSE AGENCIES.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SPECIALIST AD AGENCIES.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5484" y="1317359"/>
            <a:ext cx="8825659" cy="830179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SERVICE AGENCIES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716427" y="2833100"/>
            <a:ext cx="8825659" cy="236220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A full service agency is one that provide a direct relation to the Copyright, Artwork, Ad production, Media planning </a:t>
            </a:r>
            <a:r>
              <a:rPr lang="en-US" sz="2400" dirty="0" smtClean="0"/>
              <a:t>etc.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Involved </a:t>
            </a:r>
            <a:r>
              <a:rPr lang="en-US" sz="2400" dirty="0"/>
              <a:t>in planning, creating, producing advertisements, performing research and selecting </a:t>
            </a:r>
            <a:r>
              <a:rPr lang="en-US" sz="2400" dirty="0" smtClean="0"/>
              <a:t>media.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A</a:t>
            </a:r>
            <a:r>
              <a:rPr lang="en-US" sz="2400" dirty="0" smtClean="0"/>
              <a:t>lso </a:t>
            </a:r>
            <a:r>
              <a:rPr lang="en-US" sz="2400" dirty="0"/>
              <a:t>provide non-advertising related services including strategic market planning, direct market promotion programs</a:t>
            </a:r>
            <a:r>
              <a:rPr lang="en-US" sz="24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605" y="1600659"/>
            <a:ext cx="8825659" cy="19812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 BOUTIQUES 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3410" y="2933363"/>
            <a:ext cx="8825659" cy="236220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Specialize </a:t>
            </a:r>
            <a:r>
              <a:rPr lang="en-US" sz="2400" dirty="0"/>
              <a:t>in "creative" or design-based business </a:t>
            </a:r>
            <a:r>
              <a:rPr lang="en-US" sz="2400" dirty="0" smtClean="0"/>
              <a:t>models.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IN" sz="2400" dirty="0"/>
              <a:t>The specialized creative functions include copy writing, artwork and production of </a:t>
            </a:r>
            <a:r>
              <a:rPr lang="en-IN" sz="2400" dirty="0" smtClean="0"/>
              <a:t>ads.</a:t>
            </a: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basic interest is in the creation of the advertisement or branding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IN" sz="2400" dirty="0"/>
              <a:t>merge with other agencies to provide a wide range of services.</a:t>
            </a: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126" y="2063974"/>
            <a:ext cx="8825659" cy="19812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SPECIALIZED AGENCIES</a:t>
            </a:r>
            <a:b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742990" y="2729163"/>
            <a:ext cx="8825659" cy="2362200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These agencies specialized in a particular activity of the whole communication process. </a:t>
            </a: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They </a:t>
            </a:r>
            <a:r>
              <a:rPr lang="en-US" sz="2400" dirty="0"/>
              <a:t>may specialize in certain </a:t>
            </a:r>
            <a:r>
              <a:rPr lang="en-US" sz="2400" dirty="0" smtClean="0"/>
              <a:t>functions, </a:t>
            </a:r>
            <a:r>
              <a:rPr lang="en-US" sz="2400" dirty="0"/>
              <a:t>audiences </a:t>
            </a:r>
            <a:r>
              <a:rPr lang="en-US" sz="2400" dirty="0" smtClean="0"/>
              <a:t>or industries </a:t>
            </a:r>
            <a:r>
              <a:rPr lang="en-US" sz="2400" dirty="0"/>
              <a:t>or in a marketing communication </a:t>
            </a:r>
            <a:r>
              <a:rPr lang="en-US" sz="2400" dirty="0" smtClean="0"/>
              <a:t>area.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These </a:t>
            </a:r>
            <a:r>
              <a:rPr lang="en-US" sz="2400" dirty="0"/>
              <a:t>type of agencies may serve one client only.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341" y="2218070"/>
            <a:ext cx="8825659" cy="19812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IN-HOUSE AGENCIES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08211" y="2709945"/>
            <a:ext cx="8825659" cy="236220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An In-House agency is a team within a company 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F</a:t>
            </a:r>
            <a:r>
              <a:rPr lang="en-US" sz="2400" dirty="0" smtClean="0"/>
              <a:t>ocuses </a:t>
            </a:r>
            <a:r>
              <a:rPr lang="en-US" sz="2400" dirty="0"/>
              <a:t>on selling the company's </a:t>
            </a:r>
            <a:r>
              <a:rPr lang="en-US" sz="2400" dirty="0" smtClean="0"/>
              <a:t>product.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T</a:t>
            </a:r>
            <a:r>
              <a:rPr lang="en-US" sz="2400" dirty="0" smtClean="0"/>
              <a:t>hey </a:t>
            </a:r>
            <a:r>
              <a:rPr lang="en-US" sz="2400" dirty="0"/>
              <a:t>will handle all aspects of the </a:t>
            </a:r>
            <a:r>
              <a:rPr lang="en-US" sz="2400" dirty="0" smtClean="0"/>
              <a:t>brand.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645" y="1160094"/>
            <a:ext cx="8825659" cy="19812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636218" y="1828800"/>
            <a:ext cx="8825659" cy="3918284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IN" sz="2400" dirty="0" smtClean="0"/>
              <a:t>They </a:t>
            </a:r>
            <a:r>
              <a:rPr lang="en-IN" sz="2400" dirty="0"/>
              <a:t>have the ability to buy media in bulk at rates that a single business cannot </a:t>
            </a:r>
            <a:r>
              <a:rPr lang="en-IN" sz="2400" dirty="0" smtClean="0"/>
              <a:t>obtain.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IN" sz="2400" dirty="0" smtClean="0"/>
              <a:t>They </a:t>
            </a:r>
            <a:r>
              <a:rPr lang="en-IN" sz="2400" dirty="0"/>
              <a:t>are educated as to the best times and places to run ads to reach your target market, ultimately minimizing </a:t>
            </a:r>
            <a:r>
              <a:rPr lang="en-IN" sz="2400" dirty="0" smtClean="0"/>
              <a:t>wastage.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IN" sz="2400" dirty="0" smtClean="0"/>
              <a:t>They </a:t>
            </a:r>
            <a:r>
              <a:rPr lang="en-IN" sz="2400" dirty="0"/>
              <a:t>can help you fine tune your target market so that the message is designed to reach those you want to </a:t>
            </a:r>
            <a:r>
              <a:rPr lang="en-IN" sz="2400" dirty="0" smtClean="0"/>
              <a:t>reach.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IN" sz="2400" dirty="0" smtClean="0"/>
              <a:t>Easily Administered.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337" y="2275559"/>
            <a:ext cx="8825659" cy="19812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780596" y="2949406"/>
            <a:ext cx="8825659" cy="2362200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IN" sz="2400" dirty="0" smtClean="0"/>
              <a:t>The </a:t>
            </a:r>
            <a:r>
              <a:rPr lang="en-IN" sz="2400" dirty="0"/>
              <a:t>communication factor</a:t>
            </a:r>
            <a:r>
              <a:rPr lang="en-IN" sz="24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IN" sz="2400" dirty="0"/>
              <a:t>T</a:t>
            </a:r>
            <a:r>
              <a:rPr lang="en-IN" sz="2400" dirty="0" smtClean="0"/>
              <a:t>he </a:t>
            </a:r>
            <a:r>
              <a:rPr lang="en-IN" sz="2400" dirty="0"/>
              <a:t>media buying discounts you may not be able to take full advantage of due to commission barriers within an </a:t>
            </a:r>
            <a:r>
              <a:rPr lang="en-IN" sz="2400" dirty="0" smtClean="0"/>
              <a:t>agency.</a:t>
            </a:r>
            <a:endParaRPr lang="en-I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997" y="1720516"/>
            <a:ext cx="8825659" cy="749968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EXAMPLES….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604132" y="2095500"/>
            <a:ext cx="8825659" cy="335045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Ogilvy &amp; Mather- </a:t>
            </a:r>
            <a:r>
              <a:rPr lang="en-IN" sz="2400" dirty="0" smtClean="0"/>
              <a:t>Vodafone, Cadbury, and Fevicol.               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JWT (</a:t>
            </a:r>
            <a:r>
              <a:rPr lang="en-IN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J </a:t>
            </a:r>
            <a:r>
              <a:rPr lang="en-IN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Walter </a:t>
            </a:r>
            <a:r>
              <a:rPr lang="en-IN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Thompson)-  </a:t>
            </a:r>
            <a:r>
              <a:rPr lang="en-IN" sz="2400" dirty="0" smtClean="0"/>
              <a:t>Nestle, Ford and Nokia.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Mudra Communication-</a:t>
            </a:r>
            <a:r>
              <a:rPr lang="en-IN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IN" sz="2400" dirty="0" smtClean="0"/>
              <a:t>HBO</a:t>
            </a:r>
            <a:r>
              <a:rPr lang="en-IN" sz="2400" dirty="0"/>
              <a:t>, </a:t>
            </a:r>
            <a:r>
              <a:rPr lang="en-IN" sz="2400" dirty="0" smtClean="0"/>
              <a:t>Philips, Big Bazaar.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FCB </a:t>
            </a:r>
            <a:r>
              <a:rPr lang="en-IN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Ulka Advertising </a:t>
            </a:r>
            <a:r>
              <a:rPr lang="en-IN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Ltd- </a:t>
            </a:r>
            <a:r>
              <a:rPr lang="en-IN" sz="2400" dirty="0" smtClean="0"/>
              <a:t>Whirlpool, Santoor, and amul.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Grey </a:t>
            </a:r>
            <a:r>
              <a:rPr lang="en-IN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Worldwide (I) Pvt. Ltd-</a:t>
            </a:r>
            <a:r>
              <a:rPr lang="en-IN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IN" sz="2400" dirty="0"/>
              <a:t>Hero Honda, Maruti </a:t>
            </a:r>
            <a:r>
              <a:rPr lang="en-IN" sz="2400" dirty="0" smtClean="0"/>
              <a:t>Suzuki.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3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pic>
        <p:nvPicPr>
          <p:cNvPr id="3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1124" y="2771273"/>
            <a:ext cx="3962400" cy="3733800"/>
          </a:xfrm>
          <a:prstGeom prst="rect">
            <a:avLst/>
          </a:prstGeom>
          <a:noFill/>
        </p:spPr>
      </p:pic>
      <p:sp>
        <p:nvSpPr>
          <p:cNvPr id="4" name="Cloud Callout 3"/>
          <p:cNvSpPr/>
          <p:nvPr/>
        </p:nvSpPr>
        <p:spPr>
          <a:xfrm>
            <a:off x="2622885" y="332873"/>
            <a:ext cx="2638839" cy="1905000"/>
          </a:xfrm>
          <a:prstGeom prst="cloudCallout">
            <a:avLst>
              <a:gd name="adj1" fmla="val 56524"/>
              <a:gd name="adj2" fmla="val 60413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61424" y="823707"/>
            <a:ext cx="4472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dirty="0" smtClean="0"/>
              <a:t>?</a:t>
            </a:r>
            <a:endParaRPr lang="en-US" sz="5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61085" y="790073"/>
            <a:ext cx="45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dirty="0" smtClean="0"/>
              <a:t>?</a:t>
            </a:r>
            <a:endParaRPr lang="en-US" sz="5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94485" y="790073"/>
            <a:ext cx="68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dirty="0" smtClean="0"/>
              <a:t>?</a:t>
            </a:r>
            <a:endParaRPr lang="en-US" sz="5600" b="1" dirty="0"/>
          </a:p>
        </p:txBody>
      </p:sp>
    </p:spTree>
    <p:extLst>
      <p:ext uri="{BB962C8B-B14F-4D97-AF65-F5344CB8AC3E}">
        <p14:creationId xmlns:p14="http://schemas.microsoft.com/office/powerpoint/2010/main" val="424130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U I E 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64042" y="2470484"/>
            <a:ext cx="5775158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YOU..!</a:t>
            </a:r>
            <a:endParaRPr lang="en-US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95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182" y="1255293"/>
            <a:ext cx="8825659" cy="1981200"/>
          </a:xfrm>
        </p:spPr>
        <p:txBody>
          <a:bodyPr/>
          <a:lstStyle/>
          <a:p>
            <a:r>
              <a:rPr lang="en-US" sz="3600" b="1" dirty="0" smtClean="0"/>
              <a:t>           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ADVERTISING AGENCY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3" y="1748588"/>
            <a:ext cx="8825659" cy="5109411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400" dirty="0"/>
              <a:t>An advertising </a:t>
            </a:r>
            <a:r>
              <a:rPr lang="en-IN" sz="2400" dirty="0" smtClean="0"/>
              <a:t>agency is </a:t>
            </a:r>
            <a:r>
              <a:rPr lang="en-IN" sz="2400" dirty="0"/>
              <a:t>a service business dedicated to creating, planning and handling advertising (and sometimes other forms of promotion) for its </a:t>
            </a:r>
            <a:r>
              <a:rPr lang="en-IN" sz="2400" dirty="0" smtClean="0"/>
              <a:t>clients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IN" sz="24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400" dirty="0" smtClean="0"/>
              <a:t>An </a:t>
            </a:r>
            <a:r>
              <a:rPr lang="en-IN" sz="2400" dirty="0"/>
              <a:t>Advertising </a:t>
            </a:r>
            <a:r>
              <a:rPr lang="en-IN" sz="2400" dirty="0" smtClean="0"/>
              <a:t>Agency is </a:t>
            </a:r>
            <a:r>
              <a:rPr lang="en-IN" sz="2400" dirty="0"/>
              <a:t>a service provider that works for clients to create an effective and goal oriented advertising campaign aimed at representing the Company positively in the eyes of its target customers.</a:t>
            </a:r>
          </a:p>
          <a:p>
            <a:pPr algn="just"/>
            <a:endParaRPr lang="en-IN" sz="2400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03" y="527389"/>
            <a:ext cx="8825660" cy="165318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04" y="1751782"/>
            <a:ext cx="8825659" cy="3984601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RESEARCH FUNCTION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PLANNING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CREATIVE FUNCTIONS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MEDIA SELECTION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ADVERTISING BUDGET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SALES PROMOTION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NON ADVERTISING FUNCTIONS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PUBLIC RELATIONS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8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6150" y="1784685"/>
            <a:ext cx="8825659" cy="19812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DEPARTMENTS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056151" y="3202069"/>
            <a:ext cx="8825659" cy="23622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ACCOUNT SERVICES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CREATIVE TEAMS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MEDIA PLANNERS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PRODUCTION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RESEARCHERS</a:t>
            </a:r>
            <a:endParaRPr lang="en-US" sz="24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endParaRPr lang="en-US" sz="2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976" y="1447800"/>
            <a:ext cx="8825659" cy="19812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 SERVICES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598743" y="2552700"/>
            <a:ext cx="8825659" cy="23622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Most important department.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Taking all major decisions related to a client.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Responsibilities include locating and negotiating to acquire clients.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Works closely with the client to develop advertising strategy.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3852" y="1739120"/>
            <a:ext cx="8825659" cy="1268745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 TEAM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007346" y="2758070"/>
            <a:ext cx="8721724" cy="236220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The principle role is to manage the overall advertising campaign for a </a:t>
            </a:r>
            <a:r>
              <a:rPr lang="en-US" sz="2400" dirty="0" smtClean="0"/>
              <a:t>client.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Generating </a:t>
            </a:r>
            <a:r>
              <a:rPr lang="en-US" sz="2400" dirty="0"/>
              <a:t>ideas, designing concepts and creating the final </a:t>
            </a:r>
            <a:r>
              <a:rPr lang="en-US" sz="2400" dirty="0" smtClean="0"/>
              <a:t>advertisement.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Consists </a:t>
            </a:r>
            <a:r>
              <a:rPr lang="en-US" sz="2400" dirty="0"/>
              <a:t>of specialists in graphic design, film and audio production, copywriting, computer programming, and much </a:t>
            </a:r>
            <a:r>
              <a:rPr lang="en-US" sz="2400" dirty="0" smtClean="0"/>
              <a:t>more.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041" y="1574139"/>
            <a:ext cx="8825659" cy="19812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PLANNERS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08212" y="2247900"/>
            <a:ext cx="8825659" cy="236220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Understanding the nuances of different </a:t>
            </a:r>
            <a:r>
              <a:rPr lang="en-US" sz="2400" dirty="0" smtClean="0"/>
              <a:t>media.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L</a:t>
            </a:r>
            <a:r>
              <a:rPr lang="en-US" sz="2400" dirty="0" smtClean="0"/>
              <a:t>ooks </a:t>
            </a:r>
            <a:r>
              <a:rPr lang="en-US" sz="2400" dirty="0"/>
              <a:t>for the best media match for a client and also negotiates the best deals</a:t>
            </a:r>
            <a:r>
              <a:rPr lang="en-US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Media purchased based on advertisement</a:t>
            </a:r>
            <a:r>
              <a:rPr lang="en-US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Placing ads in appropriate media.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072" y="1215728"/>
            <a:ext cx="8825659" cy="19812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678821" y="2071437"/>
            <a:ext cx="8825659" cy="3236158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Without the production department, the ads created by the copywriter and art director would be nothing more than words and pictures on paper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Ensures </a:t>
            </a:r>
            <a:r>
              <a:rPr lang="en-US" sz="2400" dirty="0"/>
              <a:t>the TV commercial or print ad, etc., gets produced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They are responsible for contracting external </a:t>
            </a:r>
            <a:r>
              <a:rPr lang="en-US" sz="2400" dirty="0" smtClean="0"/>
              <a:t>vendors.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They </a:t>
            </a:r>
            <a:r>
              <a:rPr lang="en-US" sz="2400" dirty="0"/>
              <a:t>are involved in every aspect of a project, from the </a:t>
            </a:r>
            <a:r>
              <a:rPr lang="en-US" sz="2400" dirty="0" smtClean="0"/>
              <a:t>initial to delivery</a:t>
            </a:r>
            <a:r>
              <a:rPr lang="en-US" sz="24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7946" y="1961147"/>
            <a:ext cx="8825659" cy="637674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RESEARCHERS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374155" y="2772108"/>
            <a:ext cx="8825659" cy="236220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who assess a client’s market </a:t>
            </a:r>
            <a:r>
              <a:rPr lang="en-US" sz="2400" dirty="0" smtClean="0"/>
              <a:t>situation.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Also </a:t>
            </a:r>
            <a:r>
              <a:rPr lang="en-US" sz="2400" dirty="0"/>
              <a:t>are used to test creative ideas.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Who measures </a:t>
            </a:r>
            <a:r>
              <a:rPr lang="en-US" sz="2400" dirty="0"/>
              <a:t>whether the campaign reached its objectives</a:t>
            </a:r>
            <a:r>
              <a:rPr lang="en-US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 U I 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5971</TotalTime>
  <Words>703</Words>
  <Application>Microsoft Office PowerPoint</Application>
  <PresentationFormat>Widescreen</PresentationFormat>
  <Paragraphs>109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PowerPoint Presentation</vt:lpstr>
      <vt:lpstr>            ADVERTISING AGENCY</vt:lpstr>
      <vt:lpstr>FUNCTIONS</vt:lpstr>
      <vt:lpstr>DEPARTMENTS</vt:lpstr>
      <vt:lpstr>ACCOUNT SERVICES</vt:lpstr>
      <vt:lpstr>CREATIVE TEAM</vt:lpstr>
      <vt:lpstr>MEDIA PLANNERS</vt:lpstr>
      <vt:lpstr>PRODUCTION</vt:lpstr>
      <vt:lpstr>RESEARCHERS</vt:lpstr>
      <vt:lpstr>AD AGENCY - TYPES</vt:lpstr>
      <vt:lpstr>FULL SERVICE AGENCIES</vt:lpstr>
      <vt:lpstr>CREATIVE BOUTIQUES </vt:lpstr>
      <vt:lpstr>SPECIALIZED AGENCIES </vt:lpstr>
      <vt:lpstr>IN-HOUSE AGENCIES </vt:lpstr>
      <vt:lpstr>ADVANTAGES</vt:lpstr>
      <vt:lpstr>DISADVANTAGES</vt:lpstr>
      <vt:lpstr>EXAMPLES….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AGENCY</dc:title>
  <dc:creator>samurai</dc:creator>
  <cp:lastModifiedBy>Kaleem</cp:lastModifiedBy>
  <cp:revision>51</cp:revision>
  <dcterms:created xsi:type="dcterms:W3CDTF">2014-07-07T14:46:36Z</dcterms:created>
  <dcterms:modified xsi:type="dcterms:W3CDTF">2020-05-01T09:36:31Z</dcterms:modified>
</cp:coreProperties>
</file>